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84" r:id="rId3"/>
    <p:sldId id="258" r:id="rId4"/>
    <p:sldId id="273" r:id="rId5"/>
    <p:sldId id="287" r:id="rId6"/>
    <p:sldId id="286" r:id="rId7"/>
    <p:sldId id="263" r:id="rId8"/>
    <p:sldId id="268" r:id="rId9"/>
    <p:sldId id="270" r:id="rId10"/>
    <p:sldId id="288" r:id="rId11"/>
    <p:sldId id="289" r:id="rId12"/>
    <p:sldId id="290" r:id="rId13"/>
    <p:sldId id="264" r:id="rId14"/>
    <p:sldId id="279" r:id="rId15"/>
    <p:sldId id="282" r:id="rId16"/>
    <p:sldId id="280" r:id="rId17"/>
    <p:sldId id="278" r:id="rId18"/>
    <p:sldId id="291" r:id="rId19"/>
    <p:sldId id="271" r:id="rId20"/>
    <p:sldId id="281" r:id="rId21"/>
    <p:sldId id="274" r:id="rId22"/>
    <p:sldId id="276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E62AB0"/>
    <a:srgbClr val="9311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4" autoAdjust="0"/>
    <p:restoredTop sz="94660"/>
  </p:normalViewPr>
  <p:slideViewPr>
    <p:cSldViewPr>
      <p:cViewPr varScale="1">
        <p:scale>
          <a:sx n="76" d="100"/>
          <a:sy n="76" d="100"/>
        </p:scale>
        <p:origin x="-1579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8E812-8D3C-42C5-9D27-653D8A17CA7B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73BDD-3BEA-4121-830F-28229E93BB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288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C6900-8433-4B9B-84D4-7E20F162FB2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967A0-AAD1-4B24-A62F-80B3C60D5851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4475F-229D-434F-AF0D-64EB1BC64E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4.jpeg"/><Relationship Id="rId7" Type="http://schemas.openxmlformats.org/officeDocument/2006/relationships/image" Target="../media/image3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severnash.ru/2819-uchastniki-arkticheskogo-foruma-obsudyat-problemy-malyh-narodov-severa.html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iiss.ru/mag13_probsmalnat.s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54;&#1048;%20&#1044;&#1054;&#1050;&#1059;&#1052;&#1045;&#1053;&#1058;&#1067;\&#1064;&#1050;&#1054;&#1051;&#1068;&#1053;&#1040;&#1071;%20&#1046;&#1048;&#1047;&#1053;&#1068;\&#1050;&#1086;&#1085;&#1082;&#1091;&#1088;&#1089;&#1099;%202011-2012\&#1082;&#1086;&#1085;&#1092;&#1077;&#1088;&#1077;&#1085;&#1094;&#1080;&#1103;%20&#1052;&#1080;&#1088;%20&#1074;&#1086;&#1082;&#1088;&#1091;&#1075;%20&#1085;&#1072;&#1089;\&#1055;&#1088;&#1077;&#1079;&#1077;&#1085;&#1090;&#1072;&#1094;&#1080;&#1103;\&#1053;&#1077;&#1080;&#1079;&#1074;&#1077;&#1089;&#1090;&#1077;&#1085;-&#1087;&#1077;&#1089;&#1085;&#1080;%20&#1085;&#1072;&#1088;&#1086;&#1076;&#1086;&#1074;%20&#1089;&#1077;&#1074;&#1077;&#1088;&#1072;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0;&#1086;&#1085;&#1092;&#1077;&#1088;&#1077;&#1085;&#1094;&#1080;&#1103;\Zavyvanie_vjugi.mp3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80849_tekstury_oboi_fon_sinij_2560x1600_(www.csgame.su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836712"/>
            <a:ext cx="9144000" cy="1569660"/>
          </a:xfrm>
          <a:prstGeom prst="rect">
            <a:avLst/>
          </a:prstGeom>
          <a:solidFill>
            <a:srgbClr val="66CCFF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E62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Проблемы малочисленных народов Севера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E62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5934670"/>
            <a:ext cx="8643998" cy="923330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Работу выполнила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Мария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ученица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класса МБОУ СОШ №13 г. Балаково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Руководитель работы: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географии Щербакова Валентина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Клавдиевна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 descr="gmwbilus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14686"/>
            <a:ext cx="3643338" cy="24311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0_6bb88_43b66efd_X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7818" y="3324768"/>
            <a:ext cx="3714744" cy="253066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Содержимое 4" descr="264-24-2.jpg"/>
          <p:cNvPicPr>
            <a:picLocks noChangeAspect="1"/>
          </p:cNvPicPr>
          <p:nvPr/>
        </p:nvPicPr>
        <p:blipFill>
          <a:blip r:embed="rId6">
            <a:lum bright="1000" contrast="-14000"/>
          </a:blip>
          <a:stretch>
            <a:fillRect/>
          </a:stretch>
        </p:blipFill>
        <p:spPr>
          <a:xfrm>
            <a:off x="3428992" y="2571744"/>
            <a:ext cx="2101118" cy="3143272"/>
          </a:xfrm>
          <a:prstGeom prst="rect">
            <a:avLst/>
          </a:prstGeom>
          <a:gradFill>
            <a:gsLst>
              <a:gs pos="0">
                <a:schemeClr val="tx1">
                  <a:shade val="30000"/>
                  <a:satMod val="115000"/>
                  <a:alpha val="0"/>
                </a:schemeClr>
              </a:gs>
              <a:gs pos="50000">
                <a:schemeClr val="tx1">
                  <a:shade val="67500"/>
                  <a:satMod val="115000"/>
                </a:schemeClr>
              </a:gs>
              <a:gs pos="100000">
                <a:schemeClr val="tx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</a:gradFill>
          <a:effectLst>
            <a:outerShdw blurRad="1270000" dist="2540000" dir="21540000" sx="74000" sy="74000" algn="ctr" rotWithShape="0">
              <a:srgbClr val="000000">
                <a:alpha val="0"/>
              </a:srgbClr>
            </a:outerShdw>
            <a:softEdge rad="317500"/>
          </a:effectLst>
        </p:spPr>
      </p:pic>
      <p:sp>
        <p:nvSpPr>
          <p:cNvPr id="2" name="TextBox 1"/>
          <p:cNvSpPr txBox="1"/>
          <p:nvPr/>
        </p:nvSpPr>
        <p:spPr>
          <a:xfrm>
            <a:off x="1725519" y="98235"/>
            <a:ext cx="57644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Муниципальная научно-практическая конференция </a:t>
            </a:r>
            <a:b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«Мир вокруг нас»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596" y="5786454"/>
            <a:ext cx="8429652" cy="830997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Традиционное пастушеское жилище - чум - сделано из оленьих шкур.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gallery_promo68938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24" y="214290"/>
            <a:ext cx="7500989" cy="5360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в чуме.jpeg"/>
          <p:cNvPicPr>
            <a:picLocks noChangeAspect="1"/>
          </p:cNvPicPr>
          <p:nvPr/>
        </p:nvPicPr>
        <p:blipFill>
          <a:blip r:embed="rId4"/>
          <a:srcRect t="5266" r="5263"/>
          <a:stretch>
            <a:fillRect/>
          </a:stretch>
        </p:blipFill>
        <p:spPr>
          <a:xfrm>
            <a:off x="642910" y="261979"/>
            <a:ext cx="8001056" cy="5330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0034" y="5286388"/>
            <a:ext cx="8358246" cy="1569660"/>
          </a:xfrm>
          <a:prstGeom prst="rect">
            <a:avLst/>
          </a:prstGeom>
          <a:solidFill>
            <a:srgbClr val="66CCFF">
              <a:alpha val="2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Число детей в ненецкой семье невелико. Смертность в детском возрасте высокая. Дети оленеводов рано перестают жить дружной семьёй, т.к. учатся в школах - интернатах.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0_6bb98_a6507ef2_XL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357166"/>
            <a:ext cx="6929486" cy="5197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_6bbab_c01e6981_L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142852"/>
            <a:ext cx="7937557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40" y="5286388"/>
            <a:ext cx="8572560" cy="1569660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Ненцы носят малицу – глухую одежду из оленьих шкур мехом внутрь с пришитым капюшоном. В сильные морозы поверх малицы одевают совик.  На ногах – пимы.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nenci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414" y="0"/>
            <a:ext cx="7000924" cy="539654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5072074"/>
            <a:ext cx="8572560" cy="1569660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Северяне бережно чтят природу родного края, чтобы сохранить ее для будущего поколения. Запретов в жизни тундры, которые должны беспрекословно выполнять взрослые и дети, за века выработано немало.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2287697.jpg"/>
          <p:cNvPicPr>
            <a:picLocks noChangeAspect="1"/>
          </p:cNvPicPr>
          <p:nvPr/>
        </p:nvPicPr>
        <p:blipFill>
          <a:blip r:embed="rId3"/>
          <a:srcRect r="14844"/>
          <a:stretch>
            <a:fillRect/>
          </a:stretch>
        </p:blipFill>
        <p:spPr>
          <a:xfrm>
            <a:off x="434374" y="357166"/>
            <a:ext cx="8352468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5B0D90C1_n13_nets603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406" y="132866"/>
            <a:ext cx="5572164" cy="6510844"/>
          </a:xfr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500694" y="428604"/>
            <a:ext cx="3643306" cy="6001643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Арктика изменилась за последние годы.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Развитие гигантского проекта разработки газовых месторождений Ямала началось еще в 1990-х. Миллионы кубометров газа текут по газопроводу в Западную Европу. Однако местные оленеводы опасаются, что развитие газодобычи не позволит им больше совершать традиционные ежегодные миграции со стадами оленей.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04E6E3B6_n14_nets655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14290"/>
            <a:ext cx="7817860" cy="514353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00034" y="5143512"/>
            <a:ext cx="8072494" cy="1569660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Сегодня газопроводы и железные дороги меняют облик </a:t>
            </a:r>
            <a:r>
              <a:rPr lang="ru-RU" sz="2400" dirty="0" err="1" smtClean="0">
                <a:solidFill>
                  <a:srgbClr val="002060"/>
                </a:solidFill>
              </a:rPr>
              <a:t>ямальской</a:t>
            </a:r>
            <a:r>
              <a:rPr lang="ru-RU" sz="2400" dirty="0" smtClean="0">
                <a:solidFill>
                  <a:srgbClr val="002060"/>
                </a:solidFill>
              </a:rPr>
              <a:t> тундры. В начале 2011 года была запущена самая северная в мире железнодорожная ветка </a:t>
            </a:r>
            <a:r>
              <a:rPr lang="ru-RU" sz="2400" dirty="0" err="1" smtClean="0">
                <a:solidFill>
                  <a:srgbClr val="002060"/>
                </a:solidFill>
              </a:rPr>
              <a:t>Обская-Бованенково</a:t>
            </a:r>
            <a:r>
              <a:rPr lang="ru-RU" sz="2400" dirty="0" smtClean="0">
                <a:solidFill>
                  <a:srgbClr val="002060"/>
                </a:solidFill>
              </a:rPr>
              <a:t>.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821BF037_n16_nets056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-71462"/>
            <a:ext cx="8215370" cy="540506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00034" y="4857760"/>
            <a:ext cx="8215370" cy="1938992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Ненцы живут в полном согласии с этой суровой северной природой тысячи и тысячи лет. Но никто не спрашивает их согласия на разработку месторождений, ведущуюся на их земле и разрушающую хрупкий экологический баланс тундры.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2146143C_n12_nets629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28662" y="71414"/>
            <a:ext cx="7572428" cy="4982062"/>
          </a:xfr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00034" y="4786322"/>
            <a:ext cx="8429684" cy="1938992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Таяние вечной мерзлоты приводит к осушению пресноводных озер и исчезновению рыбы, важного компонента рациона ненцев. Кроме того, меняется растительность в тундре, единственный источник существования оленей, а следовательно и людей.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472" y="6000768"/>
            <a:ext cx="8215370" cy="461665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Какие блага цивилизации получили ненцы взамен?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700_pic015_russre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14290"/>
            <a:ext cx="8298460" cy="5524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0_46743_4cdcd0cc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714356"/>
            <a:ext cx="6643734" cy="498280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00034" y="5715016"/>
            <a:ext cx="8429684" cy="830997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Многие страдают от алкоголизма. Алкоголизм – это социальная болезнь.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71472" y="1071546"/>
            <a:ext cx="8143932" cy="4077991"/>
          </a:xfrm>
          <a:prstGeom prst="rect">
            <a:avLst/>
          </a:prstGeom>
          <a:solidFill>
            <a:srgbClr val="66CCFF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440" tIns="45720" rIns="91440" bIns="152352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Цель работы: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ea typeface="Times New Roman" pitchFamily="18" charset="0"/>
              </a:rPr>
              <a:t>изучение культуры и проблем народов Севера</a:t>
            </a:r>
            <a:endParaRPr lang="ru-RU" sz="2800" b="1" dirty="0" smtClean="0">
              <a:solidFill>
                <a:srgbClr val="002060"/>
              </a:solidFill>
              <a:ea typeface="Times New Roman" pitchFamily="18" charset="0"/>
            </a:endParaRPr>
          </a:p>
          <a:p>
            <a:pPr lvl="0" indent="539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</a:rPr>
              <a:t>Задачи исследования:</a:t>
            </a:r>
          </a:p>
          <a:p>
            <a:pPr lvl="0" indent="539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002060"/>
                </a:solidFill>
                <a:ea typeface="Times New Roman" pitchFamily="18" charset="0"/>
              </a:rPr>
              <a:t>выявить особенности культуры народов Севера</a:t>
            </a:r>
          </a:p>
          <a:p>
            <a:pPr lvl="0" indent="539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002060"/>
                </a:solidFill>
                <a:ea typeface="Times New Roman" pitchFamily="18" charset="0"/>
              </a:rPr>
              <a:t>определить главные проблемы малочисленных народов Севера</a:t>
            </a:r>
          </a:p>
          <a:p>
            <a:pPr lvl="0" indent="539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002060"/>
                </a:solidFill>
                <a:ea typeface="Times New Roman" pitchFamily="18" charset="0"/>
              </a:rPr>
              <a:t>научиться анализу различных источников информации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F1F7837E_n17_nets554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428604"/>
            <a:ext cx="5411758" cy="600079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643570" y="642918"/>
            <a:ext cx="3357586" cy="5632311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Ненцы пережили колонизацию в царские времена, революцию, коллективизацию и колхозы, сохранив свой традиционный образ жизни. Сумеют ли они справиться с новыми вызовами, с эпохой капитализма и власти индустриальных корпораций? Тундра и олени - это жизнь ненцев. Спасут ли они её?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264-24-2.jpg"/>
          <p:cNvPicPr>
            <a:picLocks noGrp="1" noChangeAspect="1"/>
          </p:cNvPicPr>
          <p:nvPr>
            <p:ph idx="1"/>
          </p:nvPr>
        </p:nvPicPr>
        <p:blipFill>
          <a:blip r:embed="rId3">
            <a:lum bright="1000" contrast="-14000"/>
          </a:blip>
          <a:stretch>
            <a:fillRect/>
          </a:stretch>
        </p:blipFill>
        <p:spPr>
          <a:xfrm>
            <a:off x="4857752" y="214290"/>
            <a:ext cx="2101118" cy="3143272"/>
          </a:xfrm>
          <a:gradFill>
            <a:gsLst>
              <a:gs pos="0">
                <a:schemeClr val="tx1">
                  <a:shade val="30000"/>
                  <a:satMod val="115000"/>
                  <a:alpha val="0"/>
                </a:schemeClr>
              </a:gs>
              <a:gs pos="50000">
                <a:schemeClr val="tx1">
                  <a:shade val="67500"/>
                  <a:satMod val="115000"/>
                </a:schemeClr>
              </a:gs>
              <a:gs pos="100000">
                <a:schemeClr val="tx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</a:gradFill>
          <a:effectLst>
            <a:outerShdw blurRad="1270000" dist="2540000" dir="21540000" sx="74000" sy="74000" algn="ctr" rotWithShape="0">
              <a:srgbClr val="000000">
                <a:alpha val="0"/>
              </a:srgbClr>
            </a:outerShdw>
            <a:softEdge rad="317500"/>
          </a:effectLst>
        </p:spPr>
      </p:pic>
      <p:pic>
        <p:nvPicPr>
          <p:cNvPr id="6" name="Рисунок 5" descr="458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5120" y="714356"/>
            <a:ext cx="2468880" cy="392277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Рисунок 6" descr="25870.jpg.7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4480" y="214290"/>
            <a:ext cx="3192990" cy="213042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12999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7554" y="4227365"/>
            <a:ext cx="2857520" cy="263063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Рисунок 10" descr="chukcha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000108"/>
            <a:ext cx="2357442" cy="314325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25878.jpg.70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584702"/>
            <a:ext cx="3407127" cy="227329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gmwbilus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8690" y="3929066"/>
            <a:ext cx="3135310" cy="209210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71472" y="2714620"/>
            <a:ext cx="8215338" cy="1800493"/>
          </a:xfrm>
          <a:prstGeom prst="rect">
            <a:avLst/>
          </a:prstGeom>
          <a:solidFill>
            <a:srgbClr val="66CCFF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a typeface="Times New Roman" pitchFamily="18" charset="0"/>
              </a:rPr>
              <a:t>Народы Севера внесли немалый вклад в историю всей России. Традиции, обычаи, костюмы, фольклор – всё это по-своему уникально. </a:t>
            </a:r>
            <a:r>
              <a:rPr lang="ru-RU" sz="2400" b="1" dirty="0" smtClean="0">
                <a:solidFill>
                  <a:srgbClr val="002060"/>
                </a:solidFill>
                <a:ea typeface="Times New Roman" pitchFamily="18" charset="0"/>
              </a:rPr>
              <a:t>Поэтому, </a:t>
            </a:r>
            <a:r>
              <a:rPr kumimoji="0" lang="ru-RU" sz="24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a typeface="Times New Roman" pitchFamily="18" charset="0"/>
              </a:rPr>
              <a:t>наша основная задача - помочь жителям Севера сохранить всё это!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2535318"/>
            <a:ext cx="8643998" cy="1107996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2d13d43ec40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8604"/>
            <a:ext cx="3200023" cy="22336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4e188d4564dfa31afe46dd55c80c242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12" y="928670"/>
            <a:ext cx="2896135" cy="192882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76933607_large_3035399_File000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000"/>
            <a:ext cx="3857904" cy="24288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77979633_3949747_saam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8812" y="3571876"/>
            <a:ext cx="3405188" cy="269982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1" name="Рисунок 10" descr="novikov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0760" y="857232"/>
            <a:ext cx="3143240" cy="209309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 descr="sovrem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86050" y="4390751"/>
            <a:ext cx="3690329" cy="246724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chuk2B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29190" y="0"/>
            <a:ext cx="2619588" cy="1966911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14282" y="1109380"/>
            <a:ext cx="8643966" cy="4154984"/>
          </a:xfrm>
          <a:prstGeom prst="rect">
            <a:avLst/>
          </a:prstGeom>
          <a:solidFill>
            <a:srgbClr val="66CCFF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Источники информации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Times New Roman" pitchFamily="18" charset="0"/>
            </a:endParaRPr>
          </a:p>
          <a:p>
            <a:pPr marL="0" marR="0" lvl="0" indent="412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Народы Севера и Сибири в условиях экономических реформ и демократических преобразований. М., 1994. с. 23.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Times New Roman" pitchFamily="18" charset="0"/>
            </a:endParaRPr>
          </a:p>
          <a:p>
            <a:pPr marL="0" marR="0" lvl="0" indent="412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Пивнева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 Е.А. Грозит ли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депопуляция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 малочисленным народам Севера? // Среда и культура в условиях общественных трансформаций. М., 1995. с. 74.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Times New Roman" pitchFamily="18" charset="0"/>
            </a:endParaRPr>
          </a:p>
          <a:p>
            <a:pPr marL="0" marR="0" lvl="0" indent="412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hlinkClick r:id="rId3"/>
              </a:rPr>
              <a:t>http://severnash.ru/2819-uchastniki-arkticheskogo-foruma-obsudyat-problemy-malyh-narodov-severa.html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 «Север - наш!» Национальное интернет-издание о северных и арктических территориях России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Times New Roman" pitchFamily="18" charset="0"/>
            </a:endParaRPr>
          </a:p>
          <a:p>
            <a:pPr marL="0" marR="0" lvl="0" indent="412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hlinkClick r:id="rId4"/>
              </a:rPr>
              <a:t>http://www.niiss.ru/mag13_probsmalnat.shtml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</a:rPr>
              <a:t> Научно- исследовательский институт социальных систем МГУ им. Ломоносова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Times New Roman" pitchFamily="18" charset="0"/>
            </a:endParaRPr>
          </a:p>
          <a:p>
            <a:pPr marL="0" marR="0" lvl="0" indent="412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ehtnicheskaja_karta_rosii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8130" y="1671638"/>
            <a:ext cx="8480150" cy="4900634"/>
          </a:xfrm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357158" y="214290"/>
            <a:ext cx="8501122" cy="1384995"/>
          </a:xfrm>
          <a:prstGeom prst="rect">
            <a:avLst/>
          </a:prstGeom>
          <a:solidFill>
            <a:srgbClr val="66CCFF">
              <a:alpha val="55000"/>
            </a:srgbClr>
          </a:solidFill>
          <a:effectLst>
            <a:glow rad="139700">
              <a:schemeClr val="accent1">
                <a:satMod val="175000"/>
                <a:alpha val="40000"/>
              </a:schemeClr>
            </a:glow>
            <a:softEdge rad="63500"/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«Любое великое деяние отдельного народа совершается для всех народов»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                                                           Стефан Цвейг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7818" y="2857496"/>
            <a:ext cx="3527261" cy="244791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 descr="0_6bb88_43b66efd_X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8860" y="4217248"/>
            <a:ext cx="3876334" cy="264075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Содержимое 8" descr="0979eacf2342.jpg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357158" y="3000372"/>
            <a:ext cx="2143140" cy="3075359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13" name="Неизвестен-песни народов севе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-304800" y="6000768"/>
            <a:ext cx="304800" cy="304800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71472" y="285728"/>
            <a:ext cx="8072494" cy="2631490"/>
          </a:xfrm>
          <a:prstGeom prst="rect">
            <a:avLst/>
          </a:prstGeom>
          <a:solidFill>
            <a:srgbClr val="66CCFF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539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</a:rPr>
              <a:t>Ненцы </a:t>
            </a:r>
            <a:r>
              <a:rPr lang="ru-RU" sz="2400" dirty="0" smtClean="0">
                <a:solidFill>
                  <a:srgbClr val="002060"/>
                </a:solidFill>
              </a:rPr>
              <a:t>- это народ, населяющий побережье Северного Ледовитого океана от Кольского полуострова до Таймыра России. Последняя перепись населения России в 2010 году показала, что в стране проживает </a:t>
            </a:r>
            <a:r>
              <a:rPr lang="ru-RU" sz="2400" b="1" dirty="0" smtClean="0">
                <a:solidFill>
                  <a:srgbClr val="002060"/>
                </a:solidFill>
              </a:rPr>
              <a:t>44 640 </a:t>
            </a:r>
            <a:r>
              <a:rPr lang="ru-RU" sz="2400" dirty="0" smtClean="0">
                <a:solidFill>
                  <a:srgbClr val="002060"/>
                </a:solidFill>
              </a:rPr>
              <a:t>ненцев.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Примерно     30 тыс. ненцев проживает в Ямало-Ненецком АО, что на севере Западной Сибири.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0849_tekstury_oboi_fon_sinij_2560x1600_(www.csgame.su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71472" y="5357826"/>
            <a:ext cx="8143932" cy="1308002"/>
          </a:xfrm>
          <a:prstGeom prst="rect">
            <a:avLst/>
          </a:prstGeom>
          <a:solidFill>
            <a:srgbClr val="66CCFF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440" tIns="45720" rIns="91440" bIns="152352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Поверхность тундры зимой безжизненна, напоминает застывшие беспорядочные морские волны из-за сильного ветра. Холодная продолжительная зима до 9 месяцев.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4" name="Рисунок 3" descr="пурга.jpg"/>
          <p:cNvPicPr>
            <a:picLocks noChangeAspect="1"/>
          </p:cNvPicPr>
          <p:nvPr/>
        </p:nvPicPr>
        <p:blipFill>
          <a:blip r:embed="rId4"/>
          <a:srcRect b="18339"/>
          <a:stretch>
            <a:fillRect/>
          </a:stretch>
        </p:blipFill>
        <p:spPr>
          <a:xfrm>
            <a:off x="500034" y="357166"/>
            <a:ext cx="8143932" cy="4987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Zavyvanie_vjug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9144000" y="3143248"/>
            <a:ext cx="304800" cy="304800"/>
          </a:xfrm>
          <a:prstGeom prst="rect">
            <a:avLst/>
          </a:prstGeom>
        </p:spPr>
      </p:pic>
      <p:pic>
        <p:nvPicPr>
          <p:cNvPr id="8" name="Рисунок 7" descr="северное сияние.jpeg"/>
          <p:cNvPicPr>
            <a:picLocks noChangeAspect="1"/>
          </p:cNvPicPr>
          <p:nvPr/>
        </p:nvPicPr>
        <p:blipFill>
          <a:blip r:embed="rId6"/>
          <a:srcRect l="7031" t="4710" r="5468" b="4710"/>
          <a:stretch>
            <a:fillRect/>
          </a:stretch>
        </p:blipFill>
        <p:spPr>
          <a:xfrm>
            <a:off x="357158" y="285728"/>
            <a:ext cx="8286808" cy="517925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71472" y="5000636"/>
            <a:ext cx="8143932" cy="1677334"/>
          </a:xfrm>
          <a:prstGeom prst="rect">
            <a:avLst/>
          </a:prstGeom>
          <a:solidFill>
            <a:srgbClr val="66CCFF">
              <a:alpha val="45000"/>
            </a:srgbClr>
          </a:solidFill>
          <a:ln w="9525">
            <a:noFill/>
            <a:miter lim="800000"/>
            <a:headEnd/>
            <a:tailEnd/>
          </a:ln>
          <a:effectLst>
            <a:softEdge rad="127000"/>
          </a:effectLst>
        </p:spPr>
        <p:txBody>
          <a:bodyPr vert="horz" wrap="square" lIns="91440" tIns="45720" rIns="91440" bIns="152352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39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В тундре нет резкой грани, разделяющей весну и лето. За начало лета можно принять исчезновение снега на большей части тундры, а за его конец – первые морозы и снегопады в конце августа.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pic>
        <p:nvPicPr>
          <p:cNvPr id="7" name="Рисунок 6" descr="лесотундра сверху.jpg"/>
          <p:cNvPicPr>
            <a:picLocks noChangeAspect="1"/>
          </p:cNvPicPr>
          <p:nvPr/>
        </p:nvPicPr>
        <p:blipFill>
          <a:blip r:embed="rId3"/>
          <a:srcRect b="20804"/>
          <a:stretch>
            <a:fillRect/>
          </a:stretch>
        </p:blipFill>
        <p:spPr>
          <a:xfrm>
            <a:off x="642910" y="357166"/>
            <a:ext cx="7937987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тундра осень.jpg"/>
          <p:cNvPicPr>
            <a:picLocks noChangeAspect="1"/>
          </p:cNvPicPr>
          <p:nvPr/>
        </p:nvPicPr>
        <p:blipFill>
          <a:blip r:embed="rId4"/>
          <a:srcRect b="22629"/>
          <a:stretch>
            <a:fillRect/>
          </a:stretch>
        </p:blipFill>
        <p:spPr>
          <a:xfrm>
            <a:off x="489436" y="357166"/>
            <a:ext cx="8083092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8596" y="5072074"/>
            <a:ext cx="8429684" cy="1569660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Традиционное занятие ненцев – </a:t>
            </a:r>
            <a:r>
              <a:rPr lang="ru-RU" sz="2400" dirty="0" err="1" smtClean="0">
                <a:solidFill>
                  <a:srgbClr val="002060"/>
                </a:solidFill>
              </a:rPr>
              <a:t>крупностадное</a:t>
            </a:r>
            <a:r>
              <a:rPr lang="ru-RU" sz="2400" dirty="0" smtClean="0">
                <a:solidFill>
                  <a:srgbClr val="002060"/>
                </a:solidFill>
              </a:rPr>
              <a:t> оленеводство. На Ямале сейчас несколько тысяч оленеводов, держащих около 500 000 голов оленей, ведут кочевой образ жизни.</a:t>
            </a: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DSC07732.JPG"/>
          <p:cNvPicPr>
            <a:picLocks noChangeAspect="1"/>
          </p:cNvPicPr>
          <p:nvPr/>
        </p:nvPicPr>
        <p:blipFill>
          <a:blip r:embed="rId3"/>
          <a:srcRect r="7812" b="28125"/>
          <a:stretch>
            <a:fillRect/>
          </a:stretch>
        </p:blipFill>
        <p:spPr>
          <a:xfrm>
            <a:off x="428596" y="214290"/>
            <a:ext cx="8358246" cy="4887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3CCD44BB_n06_nets579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214290"/>
            <a:ext cx="7143800" cy="475772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428596" y="5000636"/>
            <a:ext cx="8429652" cy="1569660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Северный олень - это наш дом, наша еда, наше тепло и наш транспорт, как говорят ненцы. В ход идет всё - из жил оленя делают веревки, из костей различные инструменты, из шкур шьют одежду и обувь.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849_tekstury_oboi_fon_sinij_2560x1600_(www.csgame.su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72" y="5143512"/>
            <a:ext cx="8358246" cy="1569660"/>
          </a:xfrm>
          <a:prstGeom prst="rect">
            <a:avLst/>
          </a:prstGeom>
          <a:solidFill>
            <a:srgbClr val="66CCFF">
              <a:alpha val="45000"/>
            </a:srgb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Мясо оленя - самая важная часть рациона ненцев. Его едят и сырым, и замороженным, и вареным, и жареным. Кровь только что убитого оленя тоже идет в дело, ведь она очень богата витаминами.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Безымянны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623050"/>
            <a:ext cx="6215106" cy="422921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</TotalTime>
  <Words>718</Words>
  <Application>Microsoft Office PowerPoint</Application>
  <PresentationFormat>Экран (4:3)</PresentationFormat>
  <Paragraphs>41</Paragraphs>
  <Slides>23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Мария</dc:creator>
  <cp:lastModifiedBy>user</cp:lastModifiedBy>
  <cp:revision>51</cp:revision>
  <dcterms:created xsi:type="dcterms:W3CDTF">2012-05-20T13:09:16Z</dcterms:created>
  <dcterms:modified xsi:type="dcterms:W3CDTF">2014-01-08T04:55:18Z</dcterms:modified>
</cp:coreProperties>
</file>